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 id="2147483781" r:id="rId9"/>
    <p:sldMasterId id="2147483796" r:id="rId10"/>
  </p:sldMasterIdLst>
  <p:notesMasterIdLst>
    <p:notesMasterId r:id="rId60"/>
  </p:notesMasterIdLst>
  <p:sldIdLst>
    <p:sldId id="1720" r:id="rId11"/>
    <p:sldId id="4751" r:id="rId12"/>
    <p:sldId id="4730" r:id="rId13"/>
    <p:sldId id="10545" r:id="rId14"/>
    <p:sldId id="10557" r:id="rId15"/>
    <p:sldId id="4478" r:id="rId16"/>
    <p:sldId id="267" r:id="rId17"/>
    <p:sldId id="1847" r:id="rId18"/>
    <p:sldId id="10543" r:id="rId19"/>
    <p:sldId id="10181" r:id="rId20"/>
    <p:sldId id="4741" r:id="rId21"/>
    <p:sldId id="8357" r:id="rId22"/>
    <p:sldId id="10546" r:id="rId23"/>
    <p:sldId id="10561" r:id="rId24"/>
    <p:sldId id="261" r:id="rId25"/>
    <p:sldId id="10556" r:id="rId26"/>
    <p:sldId id="10553" r:id="rId27"/>
    <p:sldId id="10555" r:id="rId28"/>
    <p:sldId id="1721" r:id="rId29"/>
    <p:sldId id="10559" r:id="rId30"/>
    <p:sldId id="4742" r:id="rId31"/>
    <p:sldId id="4748" r:id="rId32"/>
    <p:sldId id="2076136546" r:id="rId33"/>
    <p:sldId id="2076136545" r:id="rId34"/>
    <p:sldId id="10560" r:id="rId35"/>
    <p:sldId id="2076136547" r:id="rId36"/>
    <p:sldId id="2076136550" r:id="rId37"/>
    <p:sldId id="4370" r:id="rId38"/>
    <p:sldId id="2076136553" r:id="rId39"/>
    <p:sldId id="4746" r:id="rId40"/>
    <p:sldId id="2076136548" r:id="rId41"/>
    <p:sldId id="4750" r:id="rId42"/>
    <p:sldId id="4743" r:id="rId43"/>
    <p:sldId id="10558" r:id="rId44"/>
    <p:sldId id="2076136552" r:id="rId45"/>
    <p:sldId id="4400" r:id="rId46"/>
    <p:sldId id="2076136551" r:id="rId47"/>
    <p:sldId id="388" r:id="rId48"/>
    <p:sldId id="8242" r:id="rId49"/>
    <p:sldId id="2423" r:id="rId50"/>
    <p:sldId id="8216" r:id="rId51"/>
    <p:sldId id="2076136549" r:id="rId52"/>
    <p:sldId id="1890" r:id="rId53"/>
    <p:sldId id="296" r:id="rId54"/>
    <p:sldId id="1926" r:id="rId55"/>
    <p:sldId id="1927" r:id="rId56"/>
    <p:sldId id="1889" r:id="rId57"/>
    <p:sldId id="262" r:id="rId58"/>
    <p:sldId id="41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Azure SQL Platform Benefits" id="{29528B48-00F9-4DAD-98AF-1A008D43584E}">
          <p14:sldIdLst>
            <p14:sldId id="10556"/>
            <p14:sldId id="10553"/>
            <p14:sldId id="10555"/>
            <p14:sldId id="1721"/>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2076136553"/>
          </p14:sldIdLst>
        </p14:section>
        <p14:section name="Appendix" id="{A2B8C6C0-13D5-4E39-B548-621033105ED1}">
          <p14:sldIdLst>
            <p14:sldId id="4746"/>
            <p14:sldId id="2076136548"/>
            <p14:sldId id="4750"/>
            <p14:sldId id="4743"/>
            <p14:sldId id="10558"/>
            <p14:sldId id="2076136552"/>
            <p14:sldId id="4400"/>
            <p14:sldId id="2076136551"/>
            <p14:sldId id="388"/>
            <p14:sldId id="8242"/>
            <p14:sldId id="2423"/>
            <p14:sldId id="8216"/>
            <p14:sldId id="2076136549"/>
            <p14:sldId id="1890"/>
            <p14:sldId id="296"/>
            <p14:sldId id="1926"/>
            <p14:sldId id="1927"/>
            <p14:sldId id="1889"/>
            <p14:sldId id="262"/>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2" d="100"/>
          <a:sy n="82" d="100"/>
        </p:scale>
        <p:origin x="8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s>
</file>

<file path=ppt/diagrams/_rels/data6.xml.rels><?xml version="1.0" encoding="UTF-8" standalone="yes"?>
<Relationships xmlns="http://schemas.openxmlformats.org/package/2006/relationships"><Relationship Id="rId3" Type="http://schemas.openxmlformats.org/officeDocument/2006/relationships/hyperlink" Target="https://azure.microsoft.com/en-us/migration/migration-program/" TargetMode="External"/><Relationship Id="rId2" Type="http://schemas.openxmlformats.org/officeDocument/2006/relationships/hyperlink" Target="https://aka.ms/azuresqlslides" TargetMode="External"/><Relationship Id="rId1" Type="http://schemas.openxmlformats.org/officeDocument/2006/relationships/hyperlink" Target="https://aka.ms/sqlworkshops" TargetMode="External"/><Relationship Id="rId4" Type="http://schemas.openxmlformats.org/officeDocument/2006/relationships/hyperlink" Target="https://aka.ms/sqldbonyoutube"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baseline="0"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2"/>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6D8EFDAA-16B2-4F48-BC7B-A8C985594032}">
      <dgm:prSet/>
      <dgm:spPr/>
      <dgm:t>
        <a:bodyPr/>
        <a:lstStyle/>
        <a:p>
          <a:pPr>
            <a:buFont typeface="Arial" panose="020B0604020202020204" pitchFamily="34" charset="0"/>
            <a:buChar char="•"/>
          </a:pPr>
          <a:r>
            <a:rPr lang="en-US" dirty="0">
              <a:gradFill>
                <a:gsLst>
                  <a:gs pos="2917">
                    <a:schemeClr val="tx1"/>
                  </a:gs>
                  <a:gs pos="30000">
                    <a:schemeClr val="tx1"/>
                  </a:gs>
                </a:gsLst>
                <a:lin ang="5400000" scaled="0"/>
              </a:gradFill>
            </a:rPr>
            <a:t>Engage the Azure Migrate Program at </a:t>
          </a:r>
          <a:r>
            <a:rPr lang="en-US" dirty="0">
              <a:hlinkClick xmlns:r="http://schemas.openxmlformats.org/officeDocument/2006/relationships" r:id="rId3"/>
            </a:rPr>
            <a:t>https://azure.com/migration/</a:t>
          </a:r>
          <a:endParaRPr lang="en-US" dirty="0"/>
        </a:p>
      </dgm:t>
    </dgm:pt>
    <dgm:pt modelId="{2D2D76E0-7BB3-48D1-8E3A-78D20310457D}" type="parTrans" cxnId="{5B09AC69-0207-49B5-B09B-887614A80654}">
      <dgm:prSet/>
      <dgm:spPr/>
      <dgm:t>
        <a:bodyPr/>
        <a:lstStyle/>
        <a:p>
          <a:endParaRPr lang="en-US"/>
        </a:p>
      </dgm:t>
    </dgm:pt>
    <dgm:pt modelId="{AC0B4363-8363-4803-8D22-F7254B0F9B30}" type="sibTrans" cxnId="{5B09AC69-0207-49B5-B09B-887614A80654}">
      <dgm:prSet/>
      <dgm:spPr/>
      <dgm:t>
        <a:bodyPr/>
        <a:lstStyle/>
        <a:p>
          <a:endParaRPr lang="en-US"/>
        </a:p>
      </dgm:t>
    </dgm:pt>
    <dgm:pt modelId="{900422D6-2AA1-4FA7-B9DA-CFF53B797F6B}">
      <dgm:prSet/>
      <dgm:spPr/>
      <dgm:t>
        <a:bodyPr/>
        <a:lstStyle/>
        <a:p>
          <a:r>
            <a:rPr lang="en-US" baseline="0"/>
            <a:t>Learn from videos and demos at </a:t>
          </a:r>
          <a:r>
            <a:rPr lang="en-US" baseline="0">
              <a:hlinkClick xmlns:r="http://schemas.openxmlformats.org/officeDocument/2006/relationships" r:id="rId4"/>
            </a:rPr>
            <a:t>https://aka.ms/sqldbonyoutube</a:t>
          </a:r>
          <a:r>
            <a:rPr lang="en-US" baseline="0"/>
            <a:t> </a:t>
          </a:r>
          <a:endParaRPr lang="en-US" baseline="0" dirty="0"/>
        </a:p>
      </dgm:t>
    </dgm:pt>
    <dgm:pt modelId="{9029A675-A22F-4F87-AE49-4A044E227574}" type="parTrans" cxnId="{807B464D-30D1-430C-9DED-D2C551673EEA}">
      <dgm:prSet/>
      <dgm:spPr/>
      <dgm:t>
        <a:bodyPr/>
        <a:lstStyle/>
        <a:p>
          <a:endParaRPr lang="en-US"/>
        </a:p>
      </dgm:t>
    </dgm:pt>
    <dgm:pt modelId="{4BA8C223-890C-4918-8D96-612353A1E511}" type="sibTrans" cxnId="{807B464D-30D1-430C-9DED-D2C551673EEA}">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4"/>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4"/>
      <dgm:spPr/>
    </dgm:pt>
    <dgm:pt modelId="{BF3769AA-8DBD-471E-95E0-099211A4EA5A}" type="pres">
      <dgm:prSet presAssocID="{5F028B08-E83D-4669-910D-D1AF5FBB0E1F}" presName="vert1" presStyleCnt="0"/>
      <dgm:spPr/>
    </dgm:pt>
    <dgm:pt modelId="{231E9CF4-0CEA-4594-B973-27744E99C0D5}" type="pres">
      <dgm:prSet presAssocID="{900422D6-2AA1-4FA7-B9DA-CFF53B797F6B}" presName="thickLine" presStyleLbl="alignNode1" presStyleIdx="1" presStyleCnt="4"/>
      <dgm:spPr/>
    </dgm:pt>
    <dgm:pt modelId="{B238181C-305B-44E6-B521-01FABB27F497}" type="pres">
      <dgm:prSet presAssocID="{900422D6-2AA1-4FA7-B9DA-CFF53B797F6B}" presName="horz1" presStyleCnt="0"/>
      <dgm:spPr/>
    </dgm:pt>
    <dgm:pt modelId="{50F19D7F-AE4A-4D3D-9BD0-96859BECC247}" type="pres">
      <dgm:prSet presAssocID="{900422D6-2AA1-4FA7-B9DA-CFF53B797F6B}" presName="tx1" presStyleLbl="revTx" presStyleIdx="1" presStyleCnt="4"/>
      <dgm:spPr/>
    </dgm:pt>
    <dgm:pt modelId="{03E621E4-F6BD-41B4-B6EA-236FC2B791DD}" type="pres">
      <dgm:prSet presAssocID="{900422D6-2AA1-4FA7-B9DA-CFF53B797F6B}" presName="vert1" presStyleCnt="0"/>
      <dgm:spPr/>
    </dgm:pt>
    <dgm:pt modelId="{4A33A2E0-9C51-4324-8C95-33FCDC2DFCA6}" type="pres">
      <dgm:prSet presAssocID="{BDA745A3-E11E-4DBF-8B4C-8F7764B42111}" presName="thickLine" presStyleLbl="alignNode1" presStyleIdx="2" presStyleCnt="4"/>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4"/>
      <dgm:spPr/>
    </dgm:pt>
    <dgm:pt modelId="{B867B4EB-FF5A-49B4-80EA-085863B1B187}" type="pres">
      <dgm:prSet presAssocID="{BDA745A3-E11E-4DBF-8B4C-8F7764B42111}" presName="vert1" presStyleCnt="0"/>
      <dgm:spPr/>
    </dgm:pt>
    <dgm:pt modelId="{FDEB8977-C426-4E01-9A8C-E977F86FAFEB}" type="pres">
      <dgm:prSet presAssocID="{6D8EFDAA-16B2-4F48-BC7B-A8C985594032}" presName="thickLine" presStyleLbl="alignNode1" presStyleIdx="3" presStyleCnt="4"/>
      <dgm:spPr/>
    </dgm:pt>
    <dgm:pt modelId="{2F83E10C-A939-483E-B3EA-0C5F883015A1}" type="pres">
      <dgm:prSet presAssocID="{6D8EFDAA-16B2-4F48-BC7B-A8C985594032}" presName="horz1" presStyleCnt="0"/>
      <dgm:spPr/>
    </dgm:pt>
    <dgm:pt modelId="{8A79D24E-C5B0-4C5A-ACDE-C07BE85FB45E}" type="pres">
      <dgm:prSet presAssocID="{6D8EFDAA-16B2-4F48-BC7B-A8C985594032}" presName="tx1" presStyleLbl="revTx" presStyleIdx="3" presStyleCnt="4"/>
      <dgm:spPr/>
    </dgm:pt>
    <dgm:pt modelId="{489C95D3-0121-46D9-B568-275436E4351D}" type="pres">
      <dgm:prSet presAssocID="{6D8EFDAA-16B2-4F48-BC7B-A8C985594032}"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E18E9C31-121D-4952-B373-B483FD34B47E}" type="presOf" srcId="{6D8EFDAA-16B2-4F48-BC7B-A8C985594032}" destId="{8A79D24E-C5B0-4C5A-ACDE-C07BE85FB45E}" srcOrd="0" destOrd="0" presId="urn:microsoft.com/office/officeart/2008/layout/LinedList"/>
    <dgm:cxn modelId="{55C25460-58D7-4701-9D61-E0F6E16F712B}" type="presOf" srcId="{900422D6-2AA1-4FA7-B9DA-CFF53B797F6B}" destId="{50F19D7F-AE4A-4D3D-9BD0-96859BECC247}" srcOrd="0" destOrd="0" presId="urn:microsoft.com/office/officeart/2008/layout/LinedList"/>
    <dgm:cxn modelId="{5B09AC69-0207-49B5-B09B-887614A80654}" srcId="{2100F8AB-C366-47C3-B4E8-814646F66A2F}" destId="{6D8EFDAA-16B2-4F48-BC7B-A8C985594032}" srcOrd="3" destOrd="0" parTransId="{2D2D76E0-7BB3-48D1-8E3A-78D20310457D}" sibTransId="{AC0B4363-8363-4803-8D22-F7254B0F9B30}"/>
    <dgm:cxn modelId="{807B464D-30D1-430C-9DED-D2C551673EEA}" srcId="{2100F8AB-C366-47C3-B4E8-814646F66A2F}" destId="{900422D6-2AA1-4FA7-B9DA-CFF53B797F6B}" srcOrd="1" destOrd="0" parTransId="{9029A675-A22F-4F87-AE49-4A044E227574}" sibTransId="{4BA8C223-890C-4918-8D96-612353A1E511}"/>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8F60ED3F-5418-4970-B700-6193DC5B175B}" type="presParOf" srcId="{E934C1B4-3D96-4055-9986-C9C53444DA1E}" destId="{231E9CF4-0CEA-4594-B973-27744E99C0D5}" srcOrd="2" destOrd="0" presId="urn:microsoft.com/office/officeart/2008/layout/LinedList"/>
    <dgm:cxn modelId="{BB678D67-5B19-49D7-989E-686DA778518A}" type="presParOf" srcId="{E934C1B4-3D96-4055-9986-C9C53444DA1E}" destId="{B238181C-305B-44E6-B521-01FABB27F497}" srcOrd="3" destOrd="0" presId="urn:microsoft.com/office/officeart/2008/layout/LinedList"/>
    <dgm:cxn modelId="{38D4C854-8F05-4E2A-B784-D0B36FB9ABE5}" type="presParOf" srcId="{B238181C-305B-44E6-B521-01FABB27F497}" destId="{50F19D7F-AE4A-4D3D-9BD0-96859BECC247}" srcOrd="0" destOrd="0" presId="urn:microsoft.com/office/officeart/2008/layout/LinedList"/>
    <dgm:cxn modelId="{9015E6AC-2400-4EA0-9545-239D042A6B4D}" type="presParOf" srcId="{B238181C-305B-44E6-B521-01FABB27F497}" destId="{03E621E4-F6BD-41B4-B6EA-236FC2B791DD}"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 modelId="{C9517369-3F1C-4E0E-B791-0AE06E65482F}" type="presParOf" srcId="{E934C1B4-3D96-4055-9986-C9C53444DA1E}" destId="{FDEB8977-C426-4E01-9A8C-E977F86FAFEB}" srcOrd="6" destOrd="0" presId="urn:microsoft.com/office/officeart/2008/layout/LinedList"/>
    <dgm:cxn modelId="{9534919F-FF81-4FC5-B67E-1650CA1AC696}" type="presParOf" srcId="{E934C1B4-3D96-4055-9986-C9C53444DA1E}" destId="{2F83E10C-A939-483E-B3EA-0C5F883015A1}" srcOrd="7" destOrd="0" presId="urn:microsoft.com/office/officeart/2008/layout/LinedList"/>
    <dgm:cxn modelId="{7E1E3EE4-E71D-4CB3-9BCA-5FABE1339309}" type="presParOf" srcId="{2F83E10C-A939-483E-B3EA-0C5F883015A1}" destId="{8A79D24E-C5B0-4C5A-ACDE-C07BE85FB45E}" srcOrd="0" destOrd="0" presId="urn:microsoft.com/office/officeart/2008/layout/LinedList"/>
    <dgm:cxn modelId="{A670B3AC-7FF9-442A-BF6A-0C5CC8E84743}" type="presParOf" srcId="{2F83E10C-A939-483E-B3EA-0C5F883015A1}" destId="{489C95D3-0121-46D9-B568-275436E435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Use our free training at </a:t>
          </a:r>
          <a:r>
            <a:rPr lang="en-US" sz="2800" kern="1200" baseline="0" dirty="0">
              <a:hlinkClick xmlns:r="http://schemas.openxmlformats.org/officeDocument/2006/relationships" r:id="rId1"/>
            </a:rPr>
            <a:t>https://aka.ms/sqlworkshops</a:t>
          </a:r>
          <a:endParaRPr lang="en-US" sz="2800" kern="1200" baseline="0" dirty="0"/>
        </a:p>
      </dsp:txBody>
      <dsp:txXfrm>
        <a:off x="0" y="0"/>
        <a:ext cx="11148751" cy="1097154"/>
      </dsp:txXfrm>
    </dsp:sp>
    <dsp:sp modelId="{231E9CF4-0CEA-4594-B973-27744E99C0D5}">
      <dsp:nvSpPr>
        <dsp:cNvPr id="0" name=""/>
        <dsp:cNvSpPr/>
      </dsp:nvSpPr>
      <dsp:spPr>
        <a:xfrm>
          <a:off x="0" y="1097154"/>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F19D7F-AE4A-4D3D-9BD0-96859BECC247}">
      <dsp:nvSpPr>
        <dsp:cNvPr id="0" name=""/>
        <dsp:cNvSpPr/>
      </dsp:nvSpPr>
      <dsp:spPr>
        <a:xfrm>
          <a:off x="0" y="1097154"/>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Learn from videos and demos at </a:t>
          </a:r>
          <a:r>
            <a:rPr lang="en-US" sz="2800" kern="1200" baseline="0">
              <a:hlinkClick xmlns:r="http://schemas.openxmlformats.org/officeDocument/2006/relationships" r:id="rId2"/>
            </a:rPr>
            <a:t>https://aka.ms/sqldbonyoutube</a:t>
          </a:r>
          <a:r>
            <a:rPr lang="en-US" sz="2800" kern="1200" baseline="0"/>
            <a:t> </a:t>
          </a:r>
          <a:endParaRPr lang="en-US" sz="2800" kern="1200" baseline="0" dirty="0"/>
        </a:p>
      </dsp:txBody>
      <dsp:txXfrm>
        <a:off x="0" y="1097154"/>
        <a:ext cx="11148751" cy="1097154"/>
      </dsp:txXfrm>
    </dsp:sp>
    <dsp:sp modelId="{4A33A2E0-9C51-4324-8C95-33FCDC2DFCA6}">
      <dsp:nvSpPr>
        <dsp:cNvPr id="0" name=""/>
        <dsp:cNvSpPr/>
      </dsp:nvSpPr>
      <dsp:spPr>
        <a:xfrm>
          <a:off x="0" y="2194308"/>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2194308"/>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See and reuse useful Azure SQL slides at </a:t>
          </a:r>
          <a:r>
            <a:rPr lang="en-US" sz="2800" kern="1200" dirty="0">
              <a:hlinkClick xmlns:r="http://schemas.openxmlformats.org/officeDocument/2006/relationships" r:id="rId3"/>
            </a:rPr>
            <a:t>https://aka.ms/azuresqlslides</a:t>
          </a:r>
          <a:r>
            <a:rPr lang="en-US" sz="2800" kern="1200" dirty="0"/>
            <a:t>  </a:t>
          </a:r>
        </a:p>
      </dsp:txBody>
      <dsp:txXfrm>
        <a:off x="0" y="2194308"/>
        <a:ext cx="11148751" cy="1097154"/>
      </dsp:txXfrm>
    </dsp:sp>
    <dsp:sp modelId="{FDEB8977-C426-4E01-9A8C-E977F86FAFEB}">
      <dsp:nvSpPr>
        <dsp:cNvPr id="0" name=""/>
        <dsp:cNvSpPr/>
      </dsp:nvSpPr>
      <dsp:spPr>
        <a:xfrm>
          <a:off x="0" y="3291462"/>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9D24E-C5B0-4C5A-ACDE-C07BE85FB45E}">
      <dsp:nvSpPr>
        <dsp:cNvPr id="0" name=""/>
        <dsp:cNvSpPr/>
      </dsp:nvSpPr>
      <dsp:spPr>
        <a:xfrm>
          <a:off x="0" y="3291462"/>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dirty="0">
              <a:gradFill>
                <a:gsLst>
                  <a:gs pos="2917">
                    <a:schemeClr val="tx1"/>
                  </a:gs>
                  <a:gs pos="30000">
                    <a:schemeClr val="tx1"/>
                  </a:gs>
                </a:gsLst>
                <a:lin ang="5400000" scaled="0"/>
              </a:gradFill>
            </a:rPr>
            <a:t>Engage the Azure Migrate Program at </a:t>
          </a:r>
          <a:r>
            <a:rPr lang="en-US" sz="2800" kern="1200" dirty="0">
              <a:hlinkClick xmlns:r="http://schemas.openxmlformats.org/officeDocument/2006/relationships" r:id="rId4"/>
            </a:rPr>
            <a:t>https://azure.com/migration/</a:t>
          </a:r>
          <a:endParaRPr lang="en-US" sz="2800" kern="1200" dirty="0"/>
        </a:p>
      </dsp:txBody>
      <dsp:txXfrm>
        <a:off x="0" y="3291462"/>
        <a:ext cx="11148751" cy="109715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image" Target="../media/image91.emf"/><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9/5/2019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Configurable could be replaced with “choice of automation”</a:t>
            </a:r>
          </a:p>
          <a:p>
            <a:pPr lvl="0"/>
            <a:endParaRPr lang="en-US" dirty="0"/>
          </a:p>
          <a:p>
            <a:r>
              <a:rPr lang="en-US" sz="1200" kern="1200" dirty="0">
                <a:solidFill>
                  <a:schemeClr val="tx1"/>
                </a:solidFill>
                <a:effectLst/>
                <a:latin typeface="+mn-lt"/>
                <a:ea typeface="+mn-ea"/>
                <a:cs typeface="+mn-cs"/>
              </a:rPr>
              <a:t>SQL VM with defaults; “automated security patching” comes as built-in.</a:t>
            </a:r>
          </a:p>
          <a:p>
            <a:r>
              <a:rPr lang="en-US" sz="1200" kern="1200" dirty="0">
                <a:solidFill>
                  <a:schemeClr val="tx1"/>
                </a:solidFill>
                <a:effectLst/>
                <a:latin typeface="+mn-lt"/>
                <a:ea typeface="+mn-ea"/>
                <a:cs typeface="+mn-cs"/>
              </a:rPr>
              <a:t>But, can use services (automations provided by Microsoft for free) to enable:</a:t>
            </a:r>
          </a:p>
          <a:p>
            <a:pPr lvl="0"/>
            <a:r>
              <a:rPr lang="en-US" sz="1200" kern="1200" dirty="0">
                <a:solidFill>
                  <a:schemeClr val="tx1"/>
                </a:solidFill>
                <a:effectLst/>
                <a:latin typeface="+mn-lt"/>
                <a:ea typeface="+mn-ea"/>
                <a:cs typeface="+mn-cs"/>
              </a:rPr>
              <a:t>-HA for an SLA they choose, either 99.95% or 99.99%</a:t>
            </a:r>
          </a:p>
          <a:p>
            <a:pPr lvl="0"/>
            <a:r>
              <a:rPr lang="en-US" sz="1200" kern="1200" dirty="0">
                <a:solidFill>
                  <a:schemeClr val="tx1"/>
                </a:solidFill>
                <a:effectLst/>
                <a:latin typeface="+mn-lt"/>
                <a:ea typeface="+mn-ea"/>
                <a:cs typeface="+mn-cs"/>
              </a:rPr>
              <a:t>-Automated backup</a:t>
            </a:r>
          </a:p>
          <a:p>
            <a:pPr lvl="0"/>
            <a:r>
              <a:rPr lang="en-US" sz="1200" kern="1200" dirty="0">
                <a:solidFill>
                  <a:schemeClr val="tx1"/>
                </a:solidFill>
                <a:effectLst/>
                <a:latin typeface="+mn-lt"/>
                <a:ea typeface="+mn-ea"/>
                <a:cs typeface="+mn-cs"/>
              </a:rPr>
              <a:t>-Advanced threat detection and vulnerability assessment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can do the followings manually, but we do not have an automation for that:</a:t>
            </a:r>
          </a:p>
          <a:p>
            <a:pPr lvl="0"/>
            <a:r>
              <a:rPr lang="en-US" sz="1200" kern="1200" dirty="0">
                <a:solidFill>
                  <a:schemeClr val="tx1"/>
                </a:solidFill>
                <a:effectLst/>
                <a:latin typeface="+mn-lt"/>
                <a:ea typeface="+mn-ea"/>
                <a:cs typeface="+mn-cs"/>
              </a:rPr>
              <a:t>-Add readable DR replica in same region; different zone</a:t>
            </a:r>
          </a:p>
          <a:p>
            <a:pPr lvl="0"/>
            <a:r>
              <a:rPr lang="en-US" sz="1200" kern="1200" dirty="0">
                <a:solidFill>
                  <a:schemeClr val="tx1"/>
                </a:solidFill>
                <a:effectLst/>
                <a:latin typeface="+mn-lt"/>
                <a:ea typeface="+mn-ea"/>
                <a:cs typeface="+mn-cs"/>
              </a:rPr>
              <a:t>-Add a Geo-Dr replica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VM deployment type they can “Control” the level of </a:t>
            </a:r>
            <a:r>
              <a:rPr lang="en-US" sz="1200" kern="1200" dirty="0" err="1">
                <a:solidFill>
                  <a:schemeClr val="tx1"/>
                </a:solidFill>
                <a:effectLst/>
                <a:latin typeface="+mn-lt"/>
                <a:ea typeface="+mn-ea"/>
                <a:cs typeface="+mn-cs"/>
              </a:rPr>
              <a:t>Managebility</a:t>
            </a:r>
            <a:r>
              <a:rPr lang="en-US" sz="1200" kern="1200" dirty="0">
                <a:solidFill>
                  <a:schemeClr val="tx1"/>
                </a:solidFill>
                <a:effectLst/>
                <a:latin typeface="+mn-lt"/>
                <a:ea typeface="+mn-ea"/>
                <a:cs typeface="+mn-cs"/>
              </a:rPr>
              <a:t> they prefer.</a:t>
            </a:r>
          </a:p>
          <a:p>
            <a:r>
              <a:rPr lang="en-US" sz="1200" kern="1200" dirty="0">
                <a:solidFill>
                  <a:schemeClr val="tx1"/>
                </a:solidFill>
                <a:effectLst/>
                <a:latin typeface="+mn-lt"/>
                <a:ea typeface="+mn-ea"/>
                <a:cs typeface="+mn-cs"/>
              </a:rPr>
              <a:t>E.g., do not have to sacrifice their patching or update policies to get automated HADR. </a:t>
            </a:r>
          </a:p>
          <a:p>
            <a:r>
              <a:rPr lang="en-US" sz="1200" kern="1200" dirty="0">
                <a:solidFill>
                  <a:schemeClr val="tx1"/>
                </a:solidFill>
                <a:effectLst/>
                <a:latin typeface="+mn-lt"/>
                <a:ea typeface="+mn-ea"/>
                <a:cs typeface="+mn-cs"/>
              </a:rPr>
              <a:t>Can choose form available administration services and configure only the ones they prefer.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Flexible platform where you can add-on the services they want and keep manual maintenance on others.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9/5/2019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25</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9/5/2019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674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65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897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9/5/2019 10:20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6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45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52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01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77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9/5/2019 10:20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6C74C-D2EA-44BA-AE4C-B408FFE6C35F}" type="datetimeFigureOut">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9480633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516609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6C74C-D2EA-44BA-AE4C-B408FFE6C35F}" type="datetimeFigureOut">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1631130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6C74C-D2EA-44BA-AE4C-B408FFE6C35F}" type="datetimeFigureOut">
              <a:rPr lang="en-US" smtClean="0"/>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706134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6C74C-D2EA-44BA-AE4C-B408FFE6C35F}" type="datetimeFigureOut">
              <a:rPr lang="en-US" smtClean="0"/>
              <a:t>9/5/2019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6292509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6C74C-D2EA-44BA-AE4C-B408FFE6C35F}" type="datetimeFigureOut">
              <a:rPr lang="en-US" smtClean="0"/>
              <a:t>9/5/2019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886814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6C74C-D2EA-44BA-AE4C-B408FFE6C35F}" type="datetimeFigureOut">
              <a:rPr lang="en-US" smtClean="0"/>
              <a:t>9/5/2019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299233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562389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9959598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2288019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8839832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25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424205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55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AA2-80B0-4A9D-B328-58DE57EFB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9FEF49-162D-412A-87B3-A9F0EA10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1D64A-F3C2-4020-A239-A20FED24B694}"/>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5" name="Footer Placeholder 4">
            <a:extLst>
              <a:ext uri="{FF2B5EF4-FFF2-40B4-BE49-F238E27FC236}">
                <a16:creationId xmlns:a16="http://schemas.microsoft.com/office/drawing/2014/main" id="{A7E0AB00-C504-4420-A89B-78417BC6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817D-1537-48A1-9198-C8B42282057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82702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296-4010-4FD2-AFC3-6B6205D0E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C6E4-2A5D-4104-935A-B144F56C7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F441-AF1F-4EA6-A348-9FC958F5000C}"/>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5" name="Footer Placeholder 4">
            <a:extLst>
              <a:ext uri="{FF2B5EF4-FFF2-40B4-BE49-F238E27FC236}">
                <a16:creationId xmlns:a16="http://schemas.microsoft.com/office/drawing/2014/main" id="{74D1248D-DEF7-44D5-AE89-5BE84C09E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F732-C742-428A-BE00-5C91A8D1720B}"/>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6730599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A810-FA29-4175-8F5A-1C8318BA0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5E31A7-4EE9-412A-B092-FBD0ACC01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263B4-D281-4DA2-9A80-F092D4D2F71C}"/>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5" name="Footer Placeholder 4">
            <a:extLst>
              <a:ext uri="{FF2B5EF4-FFF2-40B4-BE49-F238E27FC236}">
                <a16:creationId xmlns:a16="http://schemas.microsoft.com/office/drawing/2014/main" id="{9E6840FE-62C8-471E-B45B-2A570BFC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CD418-6DB7-4D3E-AFB0-A2F3E9B478BC}"/>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655566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8DC-8811-4015-BFC3-D88A4E702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88353-DDC8-45C2-AB4B-39F8EF31D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71176-6D86-4C89-ABF6-F2759C3143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AFA3F3-B09A-4E13-87BC-28BE5E659538}"/>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6" name="Footer Placeholder 5">
            <a:extLst>
              <a:ext uri="{FF2B5EF4-FFF2-40B4-BE49-F238E27FC236}">
                <a16:creationId xmlns:a16="http://schemas.microsoft.com/office/drawing/2014/main" id="{9334584A-EA29-4E74-BA02-A6BA44C4C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03B8-AF01-4370-84DD-A5715391483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5724239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39-467E-42D5-A3E3-2DBE3181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A127C-8775-4F49-A106-B63A65378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4A118D-BF65-4A5C-B08F-2BC5297F7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44C13-679D-471E-AD7F-DA75D3799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61213-A0C6-49CF-AC38-1985B1E30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B2515-835B-4600-AC99-5C7D741329BB}"/>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8" name="Footer Placeholder 7">
            <a:extLst>
              <a:ext uri="{FF2B5EF4-FFF2-40B4-BE49-F238E27FC236}">
                <a16:creationId xmlns:a16="http://schemas.microsoft.com/office/drawing/2014/main" id="{55906681-BB1F-4792-BC55-E753B5363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8E961-655A-4C40-B387-E4C8C546BE7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0824047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685E-2D7F-4B06-BBE0-51554D9AB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F9DC3A-07E9-4BBE-AE22-46A61144C99D}"/>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4" name="Footer Placeholder 3">
            <a:extLst>
              <a:ext uri="{FF2B5EF4-FFF2-40B4-BE49-F238E27FC236}">
                <a16:creationId xmlns:a16="http://schemas.microsoft.com/office/drawing/2014/main" id="{AFA6CDD2-116E-4E8E-869B-48BBD61AA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1E4BE-DF10-498F-8D8C-F26B14C914FF}"/>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9031135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A3C44-9664-4005-BA29-A90F9B1D3327}"/>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3" name="Footer Placeholder 2">
            <a:extLst>
              <a:ext uri="{FF2B5EF4-FFF2-40B4-BE49-F238E27FC236}">
                <a16:creationId xmlns:a16="http://schemas.microsoft.com/office/drawing/2014/main" id="{13CA152A-ABC9-4AB6-A7EF-92C285088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9B28E-9066-43A6-AE37-C07E8F0BAEA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370502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43C7-B499-4F0A-A2D0-1A0867B56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3E9C6-A8C7-410A-8913-21313A8AB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4CB9C-E8BC-472F-8EE2-35AF07B8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2336C9-A2E5-410F-8D28-17C6328C91F6}"/>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6" name="Footer Placeholder 5">
            <a:extLst>
              <a:ext uri="{FF2B5EF4-FFF2-40B4-BE49-F238E27FC236}">
                <a16:creationId xmlns:a16="http://schemas.microsoft.com/office/drawing/2014/main" id="{2A83BF97-45BD-47F9-ACEE-34C8364C9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E9570-1A97-4EE7-885E-F84553D997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86933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F976-4402-46CA-BAAB-47669752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5ABC0-D477-44EC-97E7-BB4B68F09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4F1B7D-32B8-4B82-BFBF-6523E5E47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C73C20-CBDA-49D6-8FD9-57CFD3545C08}"/>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6" name="Footer Placeholder 5">
            <a:extLst>
              <a:ext uri="{FF2B5EF4-FFF2-40B4-BE49-F238E27FC236}">
                <a16:creationId xmlns:a16="http://schemas.microsoft.com/office/drawing/2014/main" id="{FF164266-4D44-4225-A0DF-15364D675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F5B5C-A3BA-402A-98AF-6D9B7727289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114426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DE1-7749-4852-8030-3AD3550BF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6421A-1F13-4A36-8059-4853A30466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F5AC-3794-4EF8-9156-323A4FB2DEFC}"/>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5" name="Footer Placeholder 4">
            <a:extLst>
              <a:ext uri="{FF2B5EF4-FFF2-40B4-BE49-F238E27FC236}">
                <a16:creationId xmlns:a16="http://schemas.microsoft.com/office/drawing/2014/main" id="{BB9A62D0-E120-4505-8F19-90A485FD1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F291-7EBD-4F52-A9EC-A5853923725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67690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E94CD-58E0-4B8C-8441-817BA8293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A1FD6-7F1F-4ADA-B44B-F30BE3E621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0A40-989B-4B9B-817C-47C299B7B650}"/>
              </a:ext>
            </a:extLst>
          </p:cNvPr>
          <p:cNvSpPr>
            <a:spLocks noGrp="1"/>
          </p:cNvSpPr>
          <p:nvPr>
            <p:ph type="dt" sz="half" idx="10"/>
          </p:nvPr>
        </p:nvSpPr>
        <p:spPr/>
        <p:txBody>
          <a:bodyPr/>
          <a:lstStyle/>
          <a:p>
            <a:fld id="{1A1ED84D-E2A5-4345-BBF1-5EFBBB176F5D}" type="datetimeFigureOut">
              <a:rPr lang="en-US" smtClean="0"/>
              <a:t>9/5/2019</a:t>
            </a:fld>
            <a:endParaRPr lang="en-US"/>
          </a:p>
        </p:txBody>
      </p:sp>
      <p:sp>
        <p:nvSpPr>
          <p:cNvPr id="5" name="Footer Placeholder 4">
            <a:extLst>
              <a:ext uri="{FF2B5EF4-FFF2-40B4-BE49-F238E27FC236}">
                <a16:creationId xmlns:a16="http://schemas.microsoft.com/office/drawing/2014/main" id="{4FD50646-8B0D-4163-A3E6-71F5C010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2C26-9423-4090-97B8-210CA22ED9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21273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9/5/2019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0.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9.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9/5/2019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3946-6142-44E8-B3A3-A7B036ADE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5029A-7479-4FD2-A1DF-83C0A9419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B7ED5-3A18-4AAD-B063-D5A8C510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ED84D-E2A5-4345-BBF1-5EFBBB176F5D}" type="datetimeFigureOut">
              <a:rPr lang="en-US" smtClean="0"/>
              <a:t>9/5/2019</a:t>
            </a:fld>
            <a:endParaRPr lang="en-US"/>
          </a:p>
        </p:txBody>
      </p:sp>
      <p:sp>
        <p:nvSpPr>
          <p:cNvPr id="5" name="Footer Placeholder 4">
            <a:extLst>
              <a:ext uri="{FF2B5EF4-FFF2-40B4-BE49-F238E27FC236}">
                <a16:creationId xmlns:a16="http://schemas.microsoft.com/office/drawing/2014/main" id="{A266F3A8-140B-4167-A7B4-0DE6713C7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DE5A7-AFC2-4129-91CF-BC458987A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1493A-BF54-4AFA-881A-1E49BE1AB1F5}" type="slidenum">
              <a:rPr lang="en-US" smtClean="0"/>
              <a:t>‹#›</a:t>
            </a:fld>
            <a:endParaRPr lang="en-US"/>
          </a:p>
        </p:txBody>
      </p:sp>
    </p:spTree>
    <p:extLst>
      <p:ext uri="{BB962C8B-B14F-4D97-AF65-F5344CB8AC3E}">
        <p14:creationId xmlns:p14="http://schemas.microsoft.com/office/powerpoint/2010/main" val="293585385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6C74C-D2EA-44BA-AE4C-B408FFE6C35F}" type="datetimeFigureOut">
              <a:rPr lang="en-US" smtClean="0"/>
              <a:t>9/5/2019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4ACDB-04D8-4580-A866-281667270B72}" type="slidenum">
              <a:rPr lang="en-US" smtClean="0"/>
              <a:t>‹#›</a:t>
            </a:fld>
            <a:endParaRPr lang="en-US"/>
          </a:p>
        </p:txBody>
      </p:sp>
    </p:spTree>
    <p:extLst>
      <p:ext uri="{BB962C8B-B14F-4D97-AF65-F5344CB8AC3E}">
        <p14:creationId xmlns:p14="http://schemas.microsoft.com/office/powerpoint/2010/main" val="225893698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8.png"/><Relationship Id="rId4" Type="http://schemas.openxmlformats.org/officeDocument/2006/relationships/diagramLayout" Target="../diagrams/layout5.xml"/><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6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33.xml"/><Relationship Id="rId1" Type="http://schemas.openxmlformats.org/officeDocument/2006/relationships/slideLayout" Target="../slideLayouts/slideLayout63.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2.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3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3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 Id="rId9"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13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5.emf"/><Relationship Id="rId18" Type="http://schemas.openxmlformats.org/officeDocument/2006/relationships/oleObject" Target="../embeddings/oleObject8.bin"/><Relationship Id="rId3" Type="http://schemas.openxmlformats.org/officeDocument/2006/relationships/notesSlide" Target="../notesSlides/notesSlide35.xml"/><Relationship Id="rId21" Type="http://schemas.openxmlformats.org/officeDocument/2006/relationships/image" Target="../media/image98.emf"/><Relationship Id="rId7" Type="http://schemas.openxmlformats.org/officeDocument/2006/relationships/image" Target="../media/image92.emf"/><Relationship Id="rId12" Type="http://schemas.openxmlformats.org/officeDocument/2006/relationships/oleObject" Target="../embeddings/oleObject5.bin"/><Relationship Id="rId17" Type="http://schemas.openxmlformats.org/officeDocument/2006/relationships/image" Target="../media/image97.emf"/><Relationship Id="rId2" Type="http://schemas.openxmlformats.org/officeDocument/2006/relationships/slideLayout" Target="../slideLayouts/slideLayout145.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4.emf"/><Relationship Id="rId5" Type="http://schemas.openxmlformats.org/officeDocument/2006/relationships/image" Target="../media/image91.emf"/><Relationship Id="rId15" Type="http://schemas.openxmlformats.org/officeDocument/2006/relationships/image" Target="../media/image96.emf"/><Relationship Id="rId23" Type="http://schemas.openxmlformats.org/officeDocument/2006/relationships/oleObject" Target="../embeddings/oleObject12.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93.e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a:t>
            </a:r>
            <a:br>
              <a:rPr lang="en-US" dirty="0"/>
            </a:br>
            <a:r>
              <a:rPr lang="en-US" dirty="0"/>
              <a:t>Platform Benefits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142125"/>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Platform benefits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zure sql database">
            <a:extLst>
              <a:ext uri="{FF2B5EF4-FFF2-40B4-BE49-F238E27FC236}">
                <a16:creationId xmlns:a16="http://schemas.microsoft.com/office/drawing/2014/main" id="{3B0A256E-1AA7-41E9-A7B6-0CDDA5432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4537039"/>
            <a:ext cx="504813" cy="50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 @AnalyticAnna</a:t>
            </a: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2735734910"/>
              </p:ext>
            </p:extLst>
          </p:nvPr>
        </p:nvGraphicFramePr>
        <p:xfrm>
          <a:off x="760220" y="1652953"/>
          <a:ext cx="11148751" cy="438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109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681723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921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DB (single/elastic pools) connectivity architecture</a:t>
            </a:r>
          </a:p>
        </p:txBody>
      </p:sp>
    </p:spTree>
    <p:extLst>
      <p:ext uri="{BB962C8B-B14F-4D97-AF65-F5344CB8AC3E}">
        <p14:creationId xmlns:p14="http://schemas.microsoft.com/office/powerpoint/2010/main" val="37380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MI connectivity architecture</a:t>
            </a:r>
          </a:p>
        </p:txBody>
      </p:sp>
    </p:spTree>
    <p:extLst>
      <p:ext uri="{BB962C8B-B14F-4D97-AF65-F5344CB8AC3E}">
        <p14:creationId xmlns:p14="http://schemas.microsoft.com/office/powerpoint/2010/main" val="131461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677358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09192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2362374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060401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41374846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2126358" y="807607"/>
            <a:ext cx="10065641" cy="51923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C13DC04-0F80-4246-ABE4-583EE24BEDDC}"/>
              </a:ext>
            </a:extLst>
          </p:cNvPr>
          <p:cNvSpPr/>
          <p:nvPr/>
        </p:nvSpPr>
        <p:spPr>
          <a:xfrm>
            <a:off x="2293326" y="992273"/>
            <a:ext cx="7348015" cy="4779819"/>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Virtual cluster</a:t>
            </a:r>
          </a:p>
        </p:txBody>
      </p:sp>
      <p:sp>
        <p:nvSpPr>
          <p:cNvPr id="63" name="TextBox 62"/>
          <p:cNvSpPr txBox="1"/>
          <p:nvPr/>
        </p:nvSpPr>
        <p:spPr>
          <a:xfrm>
            <a:off x="11424156" y="807607"/>
            <a:ext cx="767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F80848C-CA5E-43FC-BD5E-6F469EC18B9E}"/>
              </a:ext>
            </a:extLst>
          </p:cNvPr>
          <p:cNvSpPr/>
          <p:nvPr/>
        </p:nvSpPr>
        <p:spPr>
          <a:xfrm>
            <a:off x="4392041" y="3062921"/>
            <a:ext cx="2867891" cy="1808018"/>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28" name="Rectangle 27">
            <a:extLst>
              <a:ext uri="{FF2B5EF4-FFF2-40B4-BE49-F238E27FC236}">
                <a16:creationId xmlns:a16="http://schemas.microsoft.com/office/drawing/2014/main" id="{0C901EA7-3472-4C8C-99F4-A894ACE6C841}"/>
              </a:ext>
            </a:extLst>
          </p:cNvPr>
          <p:cNvSpPr/>
          <p:nvPr/>
        </p:nvSpPr>
        <p:spPr>
          <a:xfrm>
            <a:off x="7469642" y="1293611"/>
            <a:ext cx="904009" cy="4208318"/>
          </a:xfrm>
          <a:prstGeom prst="rect">
            <a:avLst/>
          </a:prstGeom>
          <a:solidFill>
            <a:srgbClr val="FF000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2CA2DA-B8FC-4196-8EF2-040C4B4A9535}"/>
              </a:ext>
            </a:extLst>
          </p:cNvPr>
          <p:cNvSpPr txBox="1"/>
          <p:nvPr/>
        </p:nvSpPr>
        <p:spPr>
          <a:xfrm>
            <a:off x="9729462" y="2693253"/>
            <a:ext cx="2048831"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TDS endpoint (private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7428C5FE-6C93-42A5-A712-2231584A5020}"/>
              </a:ext>
            </a:extLst>
          </p:cNvPr>
          <p:cNvGrpSpPr/>
          <p:nvPr/>
        </p:nvGrpSpPr>
        <p:grpSpPr>
          <a:xfrm>
            <a:off x="1706569" y="4680469"/>
            <a:ext cx="1432116" cy="228600"/>
            <a:chOff x="1611776" y="2727285"/>
            <a:chExt cx="1432116" cy="228600"/>
          </a:xfrm>
          <a:solidFill>
            <a:srgbClr val="002060"/>
          </a:solidFill>
        </p:grpSpPr>
        <p:cxnSp>
          <p:nvCxnSpPr>
            <p:cNvPr id="13" name="Straight Connector 12">
              <a:extLst>
                <a:ext uri="{FF2B5EF4-FFF2-40B4-BE49-F238E27FC236}">
                  <a16:creationId xmlns:a16="http://schemas.microsoft.com/office/drawing/2014/main" id="{3CB42E1D-BEF7-4D6D-AC8F-47AA6E9F141A}"/>
                </a:ext>
              </a:extLst>
            </p:cNvPr>
            <p:cNvCxnSpPr>
              <a:cxnSpLocks/>
            </p:cNvCxnSpPr>
            <p:nvPr/>
          </p:nvCxnSpPr>
          <p:spPr>
            <a:xfrm>
              <a:off x="1840376" y="2841585"/>
              <a:ext cx="1203516"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5920072-F759-4FE8-92C1-CA0BEC8FE0B3}"/>
                </a:ext>
              </a:extLst>
            </p:cNvPr>
            <p:cNvSpPr/>
            <p:nvPr/>
          </p:nvSpPr>
          <p:spPr>
            <a:xfrm>
              <a:off x="1611776" y="2727285"/>
              <a:ext cx="228600" cy="22860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529059D-0535-4DFC-9C33-EAEBB1B23BA0}"/>
              </a:ext>
            </a:extLst>
          </p:cNvPr>
          <p:cNvSpPr/>
          <p:nvPr/>
        </p:nvSpPr>
        <p:spPr>
          <a:xfrm>
            <a:off x="5842344" y="3225838"/>
            <a:ext cx="1161592" cy="10450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C9A269F2-C67B-4766-8327-EF34B3EAEBB7}"/>
              </a:ext>
            </a:extLst>
          </p:cNvPr>
          <p:cNvSpPr/>
          <p:nvPr/>
        </p:nvSpPr>
        <p:spPr>
          <a:xfrm>
            <a:off x="4625798" y="3653109"/>
            <a:ext cx="1074782" cy="9679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7" name="Group 16">
            <a:extLst>
              <a:ext uri="{FF2B5EF4-FFF2-40B4-BE49-F238E27FC236}">
                <a16:creationId xmlns:a16="http://schemas.microsoft.com/office/drawing/2014/main" id="{04C1DADE-9226-40C8-A046-6EA290AA4722}"/>
              </a:ext>
            </a:extLst>
          </p:cNvPr>
          <p:cNvGrpSpPr/>
          <p:nvPr/>
        </p:nvGrpSpPr>
        <p:grpSpPr>
          <a:xfrm flipH="1">
            <a:off x="8925283" y="2437486"/>
            <a:ext cx="1432116" cy="228600"/>
            <a:chOff x="1611776" y="2727285"/>
            <a:chExt cx="1432116" cy="228600"/>
          </a:xfrm>
        </p:grpSpPr>
        <p:cxnSp>
          <p:nvCxnSpPr>
            <p:cNvPr id="18" name="Straight Connector 17">
              <a:extLst>
                <a:ext uri="{FF2B5EF4-FFF2-40B4-BE49-F238E27FC236}">
                  <a16:creationId xmlns:a16="http://schemas.microsoft.com/office/drawing/2014/main" id="{CECEB853-6D58-4E87-87B6-715CC5D9DE6B}"/>
                </a:ext>
              </a:extLst>
            </p:cNvPr>
            <p:cNvCxnSpPr>
              <a:cxnSpLocks/>
            </p:cNvCxnSpPr>
            <p:nvPr/>
          </p:nvCxnSpPr>
          <p:spPr>
            <a:xfrm>
              <a:off x="1840376" y="2841585"/>
              <a:ext cx="12035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D28416-FAD2-46AB-91AB-44B82A364049}"/>
                </a:ext>
              </a:extLst>
            </p:cNvPr>
            <p:cNvSpPr/>
            <p:nvPr/>
          </p:nvSpPr>
          <p:spPr>
            <a:xfrm>
              <a:off x="1611776" y="272728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ACDA13AC-D525-4C28-8008-E8DBFACC2F5E}"/>
              </a:ext>
            </a:extLst>
          </p:cNvPr>
          <p:cNvSpPr/>
          <p:nvPr/>
        </p:nvSpPr>
        <p:spPr>
          <a:xfrm>
            <a:off x="2648380" y="4474052"/>
            <a:ext cx="577971" cy="6206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23" name="Rectangle 22">
            <a:extLst>
              <a:ext uri="{FF2B5EF4-FFF2-40B4-BE49-F238E27FC236}">
                <a16:creationId xmlns:a16="http://schemas.microsoft.com/office/drawing/2014/main" id="{E64643FC-17DB-484E-9534-9C9DEED52909}"/>
              </a:ext>
            </a:extLst>
          </p:cNvPr>
          <p:cNvSpPr/>
          <p:nvPr/>
        </p:nvSpPr>
        <p:spPr>
          <a:xfrm>
            <a:off x="8783519" y="22310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25" name="Rectangle 24">
            <a:extLst>
              <a:ext uri="{FF2B5EF4-FFF2-40B4-BE49-F238E27FC236}">
                <a16:creationId xmlns:a16="http://schemas.microsoft.com/office/drawing/2014/main" id="{BC2BC6DB-543D-4413-8F8A-2E4F624ACE61}"/>
              </a:ext>
            </a:extLst>
          </p:cNvPr>
          <p:cNvSpPr/>
          <p:nvPr/>
        </p:nvSpPr>
        <p:spPr>
          <a:xfrm>
            <a:off x="7616274" y="1456528"/>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6" name="Rectangle 25">
            <a:extLst>
              <a:ext uri="{FF2B5EF4-FFF2-40B4-BE49-F238E27FC236}">
                <a16:creationId xmlns:a16="http://schemas.microsoft.com/office/drawing/2014/main" id="{3B64769E-333B-4925-9121-F8153E223DEF}"/>
              </a:ext>
            </a:extLst>
          </p:cNvPr>
          <p:cNvSpPr/>
          <p:nvPr/>
        </p:nvSpPr>
        <p:spPr>
          <a:xfrm>
            <a:off x="7613130" y="23453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7" name="Rectangle 26">
            <a:extLst>
              <a:ext uri="{FF2B5EF4-FFF2-40B4-BE49-F238E27FC236}">
                <a16:creationId xmlns:a16="http://schemas.microsoft.com/office/drawing/2014/main" id="{0F6DA861-0EC5-402B-B12F-05CD48722524}"/>
              </a:ext>
            </a:extLst>
          </p:cNvPr>
          <p:cNvSpPr/>
          <p:nvPr/>
        </p:nvSpPr>
        <p:spPr>
          <a:xfrm>
            <a:off x="7613130" y="46804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31" name="Straight Connector 30">
            <a:extLst>
              <a:ext uri="{FF2B5EF4-FFF2-40B4-BE49-F238E27FC236}">
                <a16:creationId xmlns:a16="http://schemas.microsoft.com/office/drawing/2014/main" id="{9E14BC23-C4E6-4A8E-A515-6EAE78CDD24E}"/>
              </a:ext>
            </a:extLst>
          </p:cNvPr>
          <p:cNvCxnSpPr>
            <a:cxnSpLocks/>
            <a:stCxn id="23" idx="1"/>
          </p:cNvCxnSpPr>
          <p:nvPr/>
        </p:nvCxnSpPr>
        <p:spPr>
          <a:xfrm flipH="1">
            <a:off x="8191101" y="2541395"/>
            <a:ext cx="592418"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2A1FEB-AAE6-4EE9-9BDA-99EA32AE2418}"/>
              </a:ext>
            </a:extLst>
          </p:cNvPr>
          <p:cNvCxnSpPr>
            <a:cxnSpLocks/>
            <a:stCxn id="26" idx="1"/>
            <a:endCxn id="15" idx="3"/>
          </p:cNvCxnSpPr>
          <p:nvPr/>
        </p:nvCxnSpPr>
        <p:spPr>
          <a:xfrm flipH="1">
            <a:off x="7003936" y="2655695"/>
            <a:ext cx="609194" cy="10926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21C2BEC-0608-4D74-AB97-303FD12BD548}"/>
              </a:ext>
            </a:extLst>
          </p:cNvPr>
          <p:cNvSpPr txBox="1"/>
          <p:nvPr/>
        </p:nvSpPr>
        <p:spPr>
          <a:xfrm>
            <a:off x="7536775" y="1814854"/>
            <a:ext cx="466234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mi_name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dns_zone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&gt;.database.windows.net</a:t>
            </a:r>
          </a:p>
        </p:txBody>
      </p:sp>
      <p:sp>
        <p:nvSpPr>
          <p:cNvPr id="101" name="Scroll: Horizontal 100">
            <a:extLst>
              <a:ext uri="{FF2B5EF4-FFF2-40B4-BE49-F238E27FC236}">
                <a16:creationId xmlns:a16="http://schemas.microsoft.com/office/drawing/2014/main" id="{D4D9ED73-6506-4AB6-89DB-C4C8BBA55DF8}"/>
              </a:ext>
            </a:extLst>
          </p:cNvPr>
          <p:cNvSpPr/>
          <p:nvPr/>
        </p:nvSpPr>
        <p:spPr>
          <a:xfrm>
            <a:off x="8022164" y="2124994"/>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02" name="Scroll: Horizontal 101">
            <a:extLst>
              <a:ext uri="{FF2B5EF4-FFF2-40B4-BE49-F238E27FC236}">
                <a16:creationId xmlns:a16="http://schemas.microsoft.com/office/drawing/2014/main" id="{2C1BD3F5-A601-46E0-9911-EFB9BDCB58F9}"/>
              </a:ext>
            </a:extLst>
          </p:cNvPr>
          <p:cNvSpPr/>
          <p:nvPr/>
        </p:nvSpPr>
        <p:spPr>
          <a:xfrm>
            <a:off x="1726090" y="420761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44" name="Rectangle 43"/>
          <p:cNvSpPr/>
          <p:nvPr/>
        </p:nvSpPr>
        <p:spPr>
          <a:xfrm>
            <a:off x="4401025" y="3076762"/>
            <a:ext cx="112664" cy="17941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4408225" y="306837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408102" y="322302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407267" y="338131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408010" y="354488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407887" y="369953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407052" y="3857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Scroll: Horizontal 98">
            <a:extLst>
              <a:ext uri="{FF2B5EF4-FFF2-40B4-BE49-F238E27FC236}">
                <a16:creationId xmlns:a16="http://schemas.microsoft.com/office/drawing/2014/main" id="{51CFC1EB-F1CD-47AC-8F83-0A3C046A71F1}"/>
              </a:ext>
            </a:extLst>
          </p:cNvPr>
          <p:cNvSpPr/>
          <p:nvPr/>
        </p:nvSpPr>
        <p:spPr>
          <a:xfrm>
            <a:off x="4316713" y="3555248"/>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56" name="Rectangle 55"/>
          <p:cNvSpPr/>
          <p:nvPr/>
        </p:nvSpPr>
        <p:spPr>
          <a:xfrm>
            <a:off x="4409051" y="4007696"/>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4408928" y="4162347"/>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408093" y="4320641"/>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403063" y="4481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4402940" y="4636480"/>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91A8B234-9F9C-4D1B-9DD6-BD6C10340D54}"/>
              </a:ext>
            </a:extLst>
          </p:cNvPr>
          <p:cNvCxnSpPr>
            <a:cxnSpLocks/>
            <a:stCxn id="16" idx="1"/>
            <a:endCxn id="22" idx="3"/>
          </p:cNvCxnSpPr>
          <p:nvPr/>
        </p:nvCxnSpPr>
        <p:spPr>
          <a:xfrm flipH="1">
            <a:off x="3226351" y="4137070"/>
            <a:ext cx="1399447" cy="64730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9687" y="2711329"/>
            <a:ext cx="14755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Windows Firewall</a:t>
            </a:r>
          </a:p>
        </p:txBody>
      </p:sp>
      <p:pic>
        <p:nvPicPr>
          <p:cNvPr id="65" name="Picture 64">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531" y="898159"/>
            <a:ext cx="662520" cy="869812"/>
          </a:xfrm>
          <a:prstGeom prst="rect">
            <a:avLst/>
          </a:prstGeom>
        </p:spPr>
      </p:pic>
      <p:sp>
        <p:nvSpPr>
          <p:cNvPr id="61" name="TextBox 60">
            <a:extLst>
              <a:ext uri="{FF2B5EF4-FFF2-40B4-BE49-F238E27FC236}">
                <a16:creationId xmlns:a16="http://schemas.microsoft.com/office/drawing/2014/main" id="{6616429A-DD7C-4AE4-942C-F6169C16FC01}"/>
              </a:ext>
            </a:extLst>
          </p:cNvPr>
          <p:cNvSpPr txBox="1"/>
          <p:nvPr/>
        </p:nvSpPr>
        <p:spPr>
          <a:xfrm>
            <a:off x="453769" y="5122838"/>
            <a:ext cx="2293833"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SQL Management (public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cxnSp>
        <p:nvCxnSpPr>
          <p:cNvPr id="29" name="Straight Connector 28">
            <a:extLst>
              <a:ext uri="{FF2B5EF4-FFF2-40B4-BE49-F238E27FC236}">
                <a16:creationId xmlns:a16="http://schemas.microsoft.com/office/drawing/2014/main" id="{D777EC32-7673-404A-96FF-A80D3C9796B4}"/>
              </a:ext>
            </a:extLst>
          </p:cNvPr>
          <p:cNvCxnSpPr/>
          <p:nvPr/>
        </p:nvCxnSpPr>
        <p:spPr>
          <a:xfrm>
            <a:off x="2587119" y="3276686"/>
            <a:ext cx="1804922" cy="15942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65BEFD-898F-43C4-AF15-1BF61F58B019}"/>
              </a:ext>
            </a:extLst>
          </p:cNvPr>
          <p:cNvCxnSpPr/>
          <p:nvPr/>
        </p:nvCxnSpPr>
        <p:spPr>
          <a:xfrm>
            <a:off x="4042885" y="2341228"/>
            <a:ext cx="3217047" cy="7205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C6B8D5E-2AF3-4FCA-8E11-75CF4E756089}"/>
              </a:ext>
            </a:extLst>
          </p:cNvPr>
          <p:cNvGrpSpPr/>
          <p:nvPr/>
        </p:nvGrpSpPr>
        <p:grpSpPr>
          <a:xfrm>
            <a:off x="4843336" y="1298346"/>
            <a:ext cx="1477261" cy="931317"/>
            <a:chOff x="2382485" y="586142"/>
            <a:chExt cx="2867891" cy="1808018"/>
          </a:xfrm>
        </p:grpSpPr>
        <p:sp>
          <p:nvSpPr>
            <p:cNvPr id="71" name="Rectangle 70">
              <a:extLst>
                <a:ext uri="{FF2B5EF4-FFF2-40B4-BE49-F238E27FC236}">
                  <a16:creationId xmlns:a16="http://schemas.microsoft.com/office/drawing/2014/main" id="{C82F98B9-F031-49C4-9827-5733B855D7FC}"/>
                </a:ext>
              </a:extLst>
            </p:cNvPr>
            <p:cNvSpPr/>
            <p:nvPr/>
          </p:nvSpPr>
          <p:spPr>
            <a:xfrm>
              <a:off x="2382485" y="586142"/>
              <a:ext cx="2867891" cy="1808018"/>
            </a:xfrm>
            <a:prstGeom prst="rect">
              <a:avLst/>
            </a:prstGeom>
            <a:solidFill>
              <a:srgbClr val="4472C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3" name="Rectangle 72">
              <a:extLst>
                <a:ext uri="{FF2B5EF4-FFF2-40B4-BE49-F238E27FC236}">
                  <a16:creationId xmlns:a16="http://schemas.microsoft.com/office/drawing/2014/main" id="{7FDF5052-F52C-46BD-93FD-EC2F2077FBD5}"/>
                </a:ext>
              </a:extLst>
            </p:cNvPr>
            <p:cNvSpPr/>
            <p:nvPr/>
          </p:nvSpPr>
          <p:spPr>
            <a:xfrm>
              <a:off x="3832788" y="749059"/>
              <a:ext cx="1161592" cy="1045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74" name="Rectangle 73">
              <a:extLst>
                <a:ext uri="{FF2B5EF4-FFF2-40B4-BE49-F238E27FC236}">
                  <a16:creationId xmlns:a16="http://schemas.microsoft.com/office/drawing/2014/main" id="{CE5728B4-EB88-474E-94AC-44D2842C8795}"/>
                </a:ext>
              </a:extLst>
            </p:cNvPr>
            <p:cNvSpPr/>
            <p:nvPr/>
          </p:nvSpPr>
          <p:spPr>
            <a:xfrm>
              <a:off x="2616242" y="1176330"/>
              <a:ext cx="1074782" cy="9679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
        <p:nvSpPr>
          <p:cNvPr id="76" name="TextBox 75"/>
          <p:cNvSpPr txBox="1"/>
          <p:nvPr/>
        </p:nvSpPr>
        <p:spPr>
          <a:xfrm>
            <a:off x="2512800" y="1920593"/>
            <a:ext cx="1551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primary node</a:t>
            </a:r>
          </a:p>
        </p:txBody>
      </p:sp>
      <p:grpSp>
        <p:nvGrpSpPr>
          <p:cNvPr id="77" name="Group 76">
            <a:extLst>
              <a:ext uri="{FF2B5EF4-FFF2-40B4-BE49-F238E27FC236}">
                <a16:creationId xmlns:a16="http://schemas.microsoft.com/office/drawing/2014/main" id="{5E9C934C-EFBD-4B15-85F4-5746A55959E0}"/>
              </a:ext>
            </a:extLst>
          </p:cNvPr>
          <p:cNvGrpSpPr/>
          <p:nvPr/>
        </p:nvGrpSpPr>
        <p:grpSpPr>
          <a:xfrm>
            <a:off x="2587119" y="2345369"/>
            <a:ext cx="1477261" cy="931317"/>
            <a:chOff x="2382485" y="586142"/>
            <a:chExt cx="2867891" cy="1808018"/>
          </a:xfrm>
        </p:grpSpPr>
        <p:sp>
          <p:nvSpPr>
            <p:cNvPr id="78" name="Rectangle 77">
              <a:extLst>
                <a:ext uri="{FF2B5EF4-FFF2-40B4-BE49-F238E27FC236}">
                  <a16:creationId xmlns:a16="http://schemas.microsoft.com/office/drawing/2014/main" id="{514630C6-813D-48D2-897A-7225B3562381}"/>
                </a:ext>
              </a:extLst>
            </p:cNvPr>
            <p:cNvSpPr/>
            <p:nvPr/>
          </p:nvSpPr>
          <p:spPr>
            <a:xfrm>
              <a:off x="2382485" y="586142"/>
              <a:ext cx="2867891" cy="1808018"/>
            </a:xfrm>
            <a:prstGeom prst="rect">
              <a:avLst/>
            </a:prstGeom>
            <a:solidFill>
              <a:srgbClr val="4472C4">
                <a:alpha val="25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9" name="Rectangle 78">
              <a:extLst>
                <a:ext uri="{FF2B5EF4-FFF2-40B4-BE49-F238E27FC236}">
                  <a16:creationId xmlns:a16="http://schemas.microsoft.com/office/drawing/2014/main" id="{93650DD4-C2E8-4173-AC41-2AB8F7430D76}"/>
                </a:ext>
              </a:extLst>
            </p:cNvPr>
            <p:cNvSpPr/>
            <p:nvPr/>
          </p:nvSpPr>
          <p:spPr>
            <a:xfrm>
              <a:off x="3832788" y="749059"/>
              <a:ext cx="1161592" cy="1045086"/>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0" name="Rectangle 79">
              <a:extLst>
                <a:ext uri="{FF2B5EF4-FFF2-40B4-BE49-F238E27FC236}">
                  <a16:creationId xmlns:a16="http://schemas.microsoft.com/office/drawing/2014/main" id="{44EB2666-E0A0-4840-8AFE-C3CBCD90A15F}"/>
                </a:ext>
              </a:extLst>
            </p:cNvPr>
            <p:cNvSpPr/>
            <p:nvPr/>
          </p:nvSpPr>
          <p:spPr>
            <a:xfrm>
              <a:off x="2616242" y="1176330"/>
              <a:ext cx="1074782" cy="967922"/>
            </a:xfrm>
            <a:prstGeom prst="rect">
              <a:avLst/>
            </a:prstGeom>
            <a:solidFill>
              <a:srgbClr val="00206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1018804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41" name="TextBox 40"/>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Tree>
    <p:extLst>
      <p:ext uri="{BB962C8B-B14F-4D97-AF65-F5344CB8AC3E}">
        <p14:creationId xmlns:p14="http://schemas.microsoft.com/office/powerpoint/2010/main" val="3086458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spTree>
    <p:extLst>
      <p:ext uri="{BB962C8B-B14F-4D97-AF65-F5344CB8AC3E}">
        <p14:creationId xmlns:p14="http://schemas.microsoft.com/office/powerpoint/2010/main" val="595053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Tree>
    <p:extLst>
      <p:ext uri="{BB962C8B-B14F-4D97-AF65-F5344CB8AC3E}">
        <p14:creationId xmlns:p14="http://schemas.microsoft.com/office/powerpoint/2010/main" val="1020342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6002" y="339548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Scroll: Horizontal 33">
            <a:extLst>
              <a:ext uri="{FF2B5EF4-FFF2-40B4-BE49-F238E27FC236}">
                <a16:creationId xmlns:a16="http://schemas.microsoft.com/office/drawing/2014/main" id="{5A76A63F-3629-412A-BC28-010489E8954C}"/>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
        <p:nvSpPr>
          <p:cNvPr id="47" name="Scroll: Horizontal 46">
            <a:extLst>
              <a:ext uri="{FF2B5EF4-FFF2-40B4-BE49-F238E27FC236}">
                <a16:creationId xmlns:a16="http://schemas.microsoft.com/office/drawing/2014/main" id="{00DF03ED-D2EF-4108-8166-EB42A343244C}"/>
              </a:ext>
            </a:extLst>
          </p:cNvPr>
          <p:cNvSpPr/>
          <p:nvPr/>
        </p:nvSpPr>
        <p:spPr>
          <a:xfrm>
            <a:off x="7480015" y="250297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Tree>
    <p:extLst>
      <p:ext uri="{BB962C8B-B14F-4D97-AF65-F5344CB8AC3E}">
        <p14:creationId xmlns:p14="http://schemas.microsoft.com/office/powerpoint/2010/main" val="3529554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2885" y="1112079"/>
            <a:ext cx="10633864"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138532" y="1408277"/>
            <a:ext cx="2836163" cy="36228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109" y="6478878"/>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1416921" y="6187255"/>
            <a:ext cx="2681824" cy="58477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On-Premises</a:t>
            </a:r>
          </a:p>
        </p:txBody>
      </p:sp>
      <p:sp>
        <p:nvSpPr>
          <p:cNvPr id="6" name="TextBox 5"/>
          <p:cNvSpPr txBox="1"/>
          <p:nvPr/>
        </p:nvSpPr>
        <p:spPr>
          <a:xfrm>
            <a:off x="1857363" y="112642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3162578"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VNet</a:t>
            </a:r>
          </a:p>
        </p:txBody>
      </p:sp>
      <p:sp>
        <p:nvSpPr>
          <p:cNvPr id="34" name="Rectangle 33">
            <a:extLst>
              <a:ext uri="{FF2B5EF4-FFF2-40B4-BE49-F238E27FC236}">
                <a16:creationId xmlns:a16="http://schemas.microsoft.com/office/drawing/2014/main" id="{B8993643-7DA9-4690-93DE-D35172065CB1}"/>
              </a:ext>
            </a:extLst>
          </p:cNvPr>
          <p:cNvSpPr/>
          <p:nvPr/>
        </p:nvSpPr>
        <p:spPr bwMode="auto">
          <a:xfrm>
            <a:off x="3359484" y="2009435"/>
            <a:ext cx="2104282" cy="2294625"/>
          </a:xfrm>
          <a:prstGeom prst="rect">
            <a:avLst/>
          </a:prstGeom>
          <a:solidFill>
            <a:schemeClr val="accent6">
              <a:lumMod val="60000"/>
              <a:lumOff val="40000"/>
            </a:schemeClr>
          </a:solidFill>
          <a:ln w="190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pic>
        <p:nvPicPr>
          <p:cNvPr id="35" name="Picture 34">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256" y="2222543"/>
            <a:ext cx="951357" cy="1249020"/>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4874110" y="4094828"/>
            <a:ext cx="0" cy="2283466"/>
          </a:xfrm>
          <a:prstGeom prst="straightConnector1">
            <a:avLst/>
          </a:prstGeom>
          <a:ln w="4445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98143" y="3590697"/>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52.246.255.77</a:t>
            </a:r>
          </a:p>
        </p:txBody>
      </p:sp>
      <p:sp>
        <p:nvSpPr>
          <p:cNvPr id="42" name="TextBox 41"/>
          <p:cNvSpPr txBox="1"/>
          <p:nvPr/>
        </p:nvSpPr>
        <p:spPr>
          <a:xfrm>
            <a:off x="5334566" y="5632240"/>
            <a:ext cx="14538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SNAT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23.125.76.123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20.45.12.456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0" y="5776912"/>
            <a:ext cx="736098" cy="493009"/>
          </a:xfrm>
          <a:prstGeom prst="rect">
            <a:avLst/>
          </a:prstGeom>
          <a:solidFill>
            <a:schemeClr val="bg1"/>
          </a:solidFill>
          <a:ln w="76200">
            <a:noFill/>
          </a:ln>
        </p:spPr>
      </p:pic>
      <p:graphicFrame>
        <p:nvGraphicFramePr>
          <p:cNvPr id="14" name="Table 13"/>
          <p:cNvGraphicFramePr>
            <a:graphicFrameLocks noGrp="1"/>
          </p:cNvGraphicFramePr>
          <p:nvPr/>
        </p:nvGraphicFramePr>
        <p:xfrm>
          <a:off x="1410317" y="5691477"/>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rgbClr val="00B050"/>
                    </a:solidFill>
                  </a:tcPr>
                </a:tc>
                <a:extLst>
                  <a:ext uri="{0D108BD9-81ED-4DB2-BD59-A6C34878D82A}">
                    <a16:rowId xmlns:a16="http://schemas.microsoft.com/office/drawing/2014/main" val="2880337600"/>
                  </a:ext>
                </a:extLst>
              </a:tr>
            </a:tbl>
          </a:graphicData>
        </a:graphic>
      </p:graphicFrame>
      <p:graphicFrame>
        <p:nvGraphicFramePr>
          <p:cNvPr id="52" name="Table 51"/>
          <p:cNvGraphicFramePr>
            <a:graphicFrameLocks noGrp="1"/>
          </p:cNvGraphicFramePr>
          <p:nvPr/>
        </p:nvGraphicFramePr>
        <p:xfrm>
          <a:off x="1416921" y="4597685"/>
          <a:ext cx="2609062" cy="54864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23.125.76.123</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r h="248076">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20.45.12.456</a:t>
                      </a: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extLst>
                  <a:ext uri="{0D108BD9-81ED-4DB2-BD59-A6C34878D82A}">
                    <a16:rowId xmlns:a16="http://schemas.microsoft.com/office/drawing/2014/main" val="862156366"/>
                  </a:ext>
                </a:extLst>
              </a:tr>
            </a:tbl>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5461" y="4643096"/>
            <a:ext cx="634958" cy="634958"/>
          </a:xfrm>
          <a:prstGeom prst="rect">
            <a:avLst/>
          </a:prstGeom>
        </p:spPr>
      </p:pic>
      <p:sp>
        <p:nvSpPr>
          <p:cNvPr id="59" name="Rectangle 58"/>
          <p:cNvSpPr/>
          <p:nvPr/>
        </p:nvSpPr>
        <p:spPr>
          <a:xfrm>
            <a:off x="8946893" y="1408277"/>
            <a:ext cx="2836163" cy="36228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8970939"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VNet</a:t>
            </a:r>
          </a:p>
        </p:txBody>
      </p:sp>
      <p:sp>
        <p:nvSpPr>
          <p:cNvPr id="68" name="Rectangle 67">
            <a:extLst>
              <a:ext uri="{FF2B5EF4-FFF2-40B4-BE49-F238E27FC236}">
                <a16:creationId xmlns:a16="http://schemas.microsoft.com/office/drawing/2014/main" id="{B8993643-7DA9-4690-93DE-D35172065CB1}"/>
              </a:ext>
            </a:extLst>
          </p:cNvPr>
          <p:cNvSpPr/>
          <p:nvPr/>
        </p:nvSpPr>
        <p:spPr bwMode="auto">
          <a:xfrm>
            <a:off x="9447941" y="1919026"/>
            <a:ext cx="2104282" cy="2678659"/>
          </a:xfrm>
          <a:prstGeom prst="rect">
            <a:avLst/>
          </a:prstGeom>
          <a:solidFill>
            <a:schemeClr val="accent5">
              <a:lumMod val="60000"/>
              <a:lumOff val="40000"/>
            </a:schemeClr>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cxnSp>
        <p:nvCxnSpPr>
          <p:cNvPr id="17" name="Straight Connector 16"/>
          <p:cNvCxnSpPr/>
          <p:nvPr/>
        </p:nvCxnSpPr>
        <p:spPr>
          <a:xfrm>
            <a:off x="4409522" y="3471563"/>
            <a:ext cx="0" cy="380744"/>
          </a:xfrm>
          <a:prstGeom prst="line">
            <a:avLst/>
          </a:prstGeom>
          <a:ln w="34925">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4913" y="2156279"/>
            <a:ext cx="1094217" cy="1094217"/>
          </a:xfrm>
          <a:prstGeom prst="rect">
            <a:avLst/>
          </a:prstGeom>
        </p:spPr>
      </p:pic>
      <p:cxnSp>
        <p:nvCxnSpPr>
          <p:cNvPr id="72" name="Straight Connector 71"/>
          <p:cNvCxnSpPr/>
          <p:nvPr/>
        </p:nvCxnSpPr>
        <p:spPr>
          <a:xfrm flipH="1">
            <a:off x="9781536" y="2543267"/>
            <a:ext cx="373377" cy="0"/>
          </a:xfrm>
          <a:prstGeom prst="line">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625767" y="3205585"/>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56.226.155.47</a:t>
            </a:r>
          </a:p>
        </p:txBody>
      </p:sp>
      <p:graphicFrame>
        <p:nvGraphicFramePr>
          <p:cNvPr id="74" name="Table 73"/>
          <p:cNvGraphicFramePr>
            <a:graphicFrameLocks noGrp="1"/>
          </p:cNvGraphicFramePr>
          <p:nvPr/>
        </p:nvGraphicFramePr>
        <p:xfrm>
          <a:off x="6572314" y="3747029"/>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31349">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graphicFrame>
        <p:nvGraphicFramePr>
          <p:cNvPr id="75" name="Table 74"/>
          <p:cNvGraphicFramePr>
            <a:graphicFrameLocks noGrp="1"/>
          </p:cNvGraphicFramePr>
          <p:nvPr/>
        </p:nvGraphicFramePr>
        <p:xfrm>
          <a:off x="5806959" y="1688905"/>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0">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56.226.155.47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sp>
        <p:nvSpPr>
          <p:cNvPr id="28" name="Title 27"/>
          <p:cNvSpPr>
            <a:spLocks noGrp="1"/>
          </p:cNvSpPr>
          <p:nvPr>
            <p:ph type="title"/>
          </p:nvPr>
        </p:nvSpPr>
        <p:spPr>
          <a:xfrm>
            <a:off x="843265" y="-150974"/>
            <a:ext cx="10515600" cy="1325563"/>
          </a:xfrm>
        </p:spPr>
        <p:txBody>
          <a:bodyPr/>
          <a:lstStyle/>
          <a:p>
            <a:r>
              <a:rPr lang="en-US" dirty="0">
                <a:ea typeface="+mj-lt"/>
                <a:cs typeface="+mj-lt"/>
              </a:rPr>
              <a:t>Secure access using</a:t>
            </a:r>
            <a:r>
              <a:rPr lang="en-US" dirty="0"/>
              <a:t> Public Endpoint</a:t>
            </a:r>
          </a:p>
        </p:txBody>
      </p:sp>
      <p:cxnSp>
        <p:nvCxnSpPr>
          <p:cNvPr id="76" name="Straight Arrow Connector 75">
            <a:extLst>
              <a:ext uri="{FF2B5EF4-FFF2-40B4-BE49-F238E27FC236}">
                <a16:creationId xmlns:a16="http://schemas.microsoft.com/office/drawing/2014/main" id="{EFA5DAC7-68F5-4FE7-9DBC-1B6FA3FFB69D}"/>
              </a:ext>
            </a:extLst>
          </p:cNvPr>
          <p:cNvCxnSpPr>
            <a:cxnSpLocks/>
          </p:cNvCxnSpPr>
          <p:nvPr/>
        </p:nvCxnSpPr>
        <p:spPr>
          <a:xfrm flipH="1">
            <a:off x="5057661" y="2811294"/>
            <a:ext cx="4563559" cy="29183"/>
          </a:xfrm>
          <a:prstGeom prst="straightConnector1">
            <a:avLst/>
          </a:prstGeom>
          <a:ln w="44450">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1870" y="2083041"/>
            <a:ext cx="634958" cy="63495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760" y="3015543"/>
            <a:ext cx="634958" cy="634958"/>
          </a:xfrm>
          <a:prstGeom prst="rect">
            <a:avLst/>
          </a:prstGeom>
        </p:spPr>
      </p:pic>
      <p:sp>
        <p:nvSpPr>
          <p:cNvPr id="3" name="TextBox 2">
            <a:extLst>
              <a:ext uri="{FF2B5EF4-FFF2-40B4-BE49-F238E27FC236}">
                <a16:creationId xmlns:a16="http://schemas.microsoft.com/office/drawing/2014/main" id="{1F2F8496-459D-4810-93AB-A33EDB9CED1C}"/>
              </a:ext>
            </a:extLst>
          </p:cNvPr>
          <p:cNvSpPr txBox="1"/>
          <p:nvPr/>
        </p:nvSpPr>
        <p:spPr>
          <a:xfrm>
            <a:off x="3691172" y="3718535"/>
            <a:ext cx="603426" cy="307777"/>
          </a:xfrm>
          <a:prstGeom prst="rect">
            <a:avLst/>
          </a:prstGeom>
          <a:solidFill>
            <a:schemeClr val="tx1">
              <a:lumMod val="50000"/>
              <a:lumOff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3342</a:t>
            </a:r>
          </a:p>
        </p:txBody>
      </p:sp>
    </p:spTree>
    <p:extLst>
      <p:ext uri="{BB962C8B-B14F-4D97-AF65-F5344CB8AC3E}">
        <p14:creationId xmlns:p14="http://schemas.microsoft.com/office/powerpoint/2010/main" val="346185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1213" y="892387"/>
            <a:ext cx="4619488" cy="4650768"/>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nvGraphicFramePr>
        <p:xfrm>
          <a:off x="734691" y="6055094"/>
          <a:ext cx="660737" cy="660737"/>
        </p:xfrm>
        <a:graphic>
          <a:graphicData uri="http://schemas.openxmlformats.org/presentationml/2006/ole">
            <mc:AlternateContent xmlns:mc="http://schemas.openxmlformats.org/markup-compatibility/2006">
              <mc:Choice xmlns:v="urn:schemas-microsoft-com:vml" Requires="v">
                <p:oleObj spid="_x0000_s2078"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691" y="6055094"/>
                        <a:ext cx="660737" cy="66073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43543" y="2617555"/>
            <a:ext cx="3429213" cy="292560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17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6319" y="2943104"/>
            <a:ext cx="3103662" cy="2437275"/>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988" y="2784340"/>
            <a:ext cx="4293938" cy="259604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988" y="1055790"/>
            <a:ext cx="4293938" cy="1565776"/>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9626" y="2617555"/>
            <a:ext cx="2581142" cy="2925600"/>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8122" y="1360547"/>
            <a:ext cx="1391791" cy="201168"/>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9370" y="1273007"/>
            <a:ext cx="1166923" cy="36933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5059" y="5531103"/>
            <a:ext cx="0" cy="498335"/>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3023" y="5926460"/>
            <a:ext cx="2689274" cy="782006"/>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079"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171"/>
                  </a:solidFill>
                  <a:effectLst/>
                  <a:uLnTx/>
                  <a:uFillTx/>
                  <a:latin typeface="Segoe UI Semibold" panose="020B0702040204020203" pitchFamily="34" charset="0"/>
                  <a:ea typeface="+mn-ea"/>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53066" y="3346091"/>
            <a:ext cx="1391792" cy="201168"/>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53066" y="4396515"/>
            <a:ext cx="1166923" cy="36933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22788" y="1127555"/>
            <a:ext cx="2442700" cy="827210"/>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080"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6916" y="2329685"/>
            <a:ext cx="119584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9081" y="5718831"/>
            <a:ext cx="2061391" cy="923132"/>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081"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082"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90288" y="1127555"/>
            <a:ext cx="2082309" cy="826887"/>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083"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nvGraphicFramePr>
        <p:xfrm>
          <a:off x="1594898" y="1670927"/>
          <a:ext cx="665740" cy="777240"/>
        </p:xfrm>
        <a:graphic>
          <a:graphicData uri="http://schemas.openxmlformats.org/presentationml/2006/ole">
            <mc:AlternateContent xmlns:mc="http://schemas.openxmlformats.org/markup-compatibility/2006">
              <mc:Choice xmlns:v="urn:schemas-microsoft-com:vml" Requires="v">
                <p:oleObj spid="_x0000_s2084"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4898" y="1670927"/>
                        <a:ext cx="665740" cy="777240"/>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9676" y="3983688"/>
            <a:ext cx="1500411" cy="969489"/>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085"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1425" y="3983688"/>
            <a:ext cx="1500411" cy="969489"/>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086"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nvGraphicFramePr>
        <p:xfrm>
          <a:off x="8584090" y="3110359"/>
          <a:ext cx="665740" cy="777240"/>
        </p:xfrm>
        <a:graphic>
          <a:graphicData uri="http://schemas.openxmlformats.org/presentationml/2006/ole">
            <mc:AlternateContent xmlns:mc="http://schemas.openxmlformats.org/markup-compatibility/2006">
              <mc:Choice xmlns:v="urn:schemas-microsoft-com:vml" Requires="v">
                <p:oleObj spid="_x0000_s2087"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84090" y="3110359"/>
                        <a:ext cx="665740" cy="777240"/>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6006" y="1714549"/>
            <a:ext cx="747156" cy="747502"/>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088"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089"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7124" y="4299215"/>
            <a:ext cx="747156" cy="747502"/>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090"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091"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7284" y="2224719"/>
            <a:ext cx="1558723" cy="21484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4856" y="2462051"/>
            <a:ext cx="0" cy="1521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71982" y="1523256"/>
            <a:ext cx="1006669"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5534" y="3498979"/>
            <a:ext cx="4528556" cy="923266"/>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5537" y="4562986"/>
            <a:ext cx="4416289"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5534" y="1665140"/>
            <a:ext cx="4467254" cy="26115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25474" y="1961296"/>
            <a:ext cx="0" cy="613248"/>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9478" y="1660754"/>
            <a:ext cx="2134754" cy="2462120"/>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395" y="-39442"/>
            <a:ext cx="10515600" cy="967082"/>
          </a:xfrm>
        </p:spPr>
        <p:txBody>
          <a:bodyPr>
            <a:normAutofit/>
          </a:bodyPr>
          <a:lstStyle/>
          <a:p>
            <a:r>
              <a:rPr lang="en-US" sz="3200"/>
              <a:t>App integration and network security</a:t>
            </a:r>
          </a:p>
        </p:txBody>
      </p:sp>
    </p:spTree>
    <p:extLst>
      <p:ext uri="{BB962C8B-B14F-4D97-AF65-F5344CB8AC3E}">
        <p14:creationId xmlns:p14="http://schemas.microsoft.com/office/powerpoint/2010/main" val="392516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TotalTime>
  <Words>4939</Words>
  <Application>Microsoft Office PowerPoint</Application>
  <PresentationFormat>Widescreen</PresentationFormat>
  <Paragraphs>867</Paragraphs>
  <Slides>49</Slides>
  <Notes>35</Notes>
  <HiddenSlides>23</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7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2_Office Theme</vt:lpstr>
      <vt:lpstr>3_Office Theme</vt:lpstr>
      <vt:lpstr>CorelDRAW</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Platform Benefits</vt:lpstr>
      <vt:lpstr>Azure SQL Database — Everything built-in</vt:lpstr>
      <vt:lpstr>Azure SQL Database — Everything built in</vt:lpstr>
      <vt:lpstr>SQL Server 2019 comparison to Azure SQL</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PowerPoint Presentation</vt:lpstr>
      <vt:lpstr>PowerPoint Presentation</vt:lpstr>
      <vt:lpstr>PowerPoint Presentation</vt:lpstr>
      <vt:lpstr>PowerPoint Presentation</vt:lpstr>
      <vt:lpstr>PowerPoint Presentation</vt:lpstr>
      <vt:lpstr>Secure access using Public Endpoint</vt:lpstr>
      <vt:lpstr>App integration and network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34</cp:revision>
  <dcterms:created xsi:type="dcterms:W3CDTF">2019-08-14T16:47:37Z</dcterms:created>
  <dcterms:modified xsi:type="dcterms:W3CDTF">2019-09-05T08:28:04Z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